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53"/>
  </p:notesMasterIdLst>
  <p:handoutMasterIdLst>
    <p:handoutMasterId r:id="rId54"/>
  </p:handoutMasterIdLst>
  <p:sldIdLst>
    <p:sldId id="308" r:id="rId2"/>
    <p:sldId id="522" r:id="rId3"/>
    <p:sldId id="523" r:id="rId4"/>
    <p:sldId id="575" r:id="rId5"/>
    <p:sldId id="545" r:id="rId6"/>
    <p:sldId id="544" r:id="rId7"/>
    <p:sldId id="543" r:id="rId8"/>
    <p:sldId id="540" r:id="rId9"/>
    <p:sldId id="542" r:id="rId10"/>
    <p:sldId id="546" r:id="rId11"/>
    <p:sldId id="534" r:id="rId12"/>
    <p:sldId id="533" r:id="rId13"/>
    <p:sldId id="537" r:id="rId14"/>
    <p:sldId id="538" r:id="rId15"/>
    <p:sldId id="531" r:id="rId16"/>
    <p:sldId id="535" r:id="rId17"/>
    <p:sldId id="536" r:id="rId18"/>
    <p:sldId id="567" r:id="rId19"/>
    <p:sldId id="576" r:id="rId20"/>
    <p:sldId id="528" r:id="rId21"/>
    <p:sldId id="547" r:id="rId22"/>
    <p:sldId id="570" r:id="rId23"/>
    <p:sldId id="571" r:id="rId24"/>
    <p:sldId id="530" r:id="rId25"/>
    <p:sldId id="549" r:id="rId26"/>
    <p:sldId id="529" r:id="rId27"/>
    <p:sldId id="555" r:id="rId28"/>
    <p:sldId id="556" r:id="rId29"/>
    <p:sldId id="557" r:id="rId30"/>
    <p:sldId id="532" r:id="rId31"/>
    <p:sldId id="574" r:id="rId32"/>
    <p:sldId id="573" r:id="rId33"/>
    <p:sldId id="581" r:id="rId34"/>
    <p:sldId id="582" r:id="rId35"/>
    <p:sldId id="572" r:id="rId36"/>
    <p:sldId id="569" r:id="rId37"/>
    <p:sldId id="565" r:id="rId38"/>
    <p:sldId id="566" r:id="rId39"/>
    <p:sldId id="578" r:id="rId40"/>
    <p:sldId id="561" r:id="rId41"/>
    <p:sldId id="579" r:id="rId42"/>
    <p:sldId id="562" r:id="rId43"/>
    <p:sldId id="560" r:id="rId44"/>
    <p:sldId id="539" r:id="rId45"/>
    <p:sldId id="527" r:id="rId46"/>
    <p:sldId id="563" r:id="rId47"/>
    <p:sldId id="552" r:id="rId48"/>
    <p:sldId id="564" r:id="rId49"/>
    <p:sldId id="577" r:id="rId50"/>
    <p:sldId id="580" r:id="rId51"/>
    <p:sldId id="583" r:id="rId52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  <p14:sldId id="575"/>
          </p14:sldIdLst>
        </p14:section>
        <p14:section name="The Duke Sage" id="{A9FD0798-7B6C-3C48-A386-344EB7C53E99}">
          <p14:sldIdLst>
            <p14:sldId id="545"/>
            <p14:sldId id="544"/>
            <p14:sldId id="543"/>
            <p14:sldId id="540"/>
            <p14:sldId id="542"/>
            <p14:sldId id="546"/>
            <p14:sldId id="534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  <p14:sldId id="567"/>
            <p14:sldId id="576"/>
          </p14:sldIdLst>
        </p14:section>
        <p14:section name="-2-" id="{D52DF4FB-1A26-3849-B11F-B71E1520A6D5}">
          <p14:sldIdLst>
            <p14:sldId id="528"/>
            <p14:sldId id="547"/>
            <p14:sldId id="570"/>
            <p14:sldId id="571"/>
          </p14:sldIdLst>
        </p14:section>
        <p14:section name="-3-" id="{88FD73BE-7852-FA43-B341-2C8D04531396}">
          <p14:sldIdLst>
            <p14:sldId id="530"/>
            <p14:sldId id="549"/>
          </p14:sldIdLst>
        </p14:section>
        <p14:section name="-4-" id="{1E846BAB-C7EA-EE44-A986-6BE2F2CB0D35}">
          <p14:sldIdLst>
            <p14:sldId id="529"/>
            <p14:sldId id="555"/>
            <p14:sldId id="556"/>
            <p14:sldId id="557"/>
          </p14:sldIdLst>
        </p14:section>
        <p14:section name="-5-" id="{4DB796F3-861D-6241-82BC-132313DFBBFC}">
          <p14:sldIdLst>
            <p14:sldId id="532"/>
            <p14:sldId id="574"/>
            <p14:sldId id="573"/>
            <p14:sldId id="581"/>
            <p14:sldId id="582"/>
            <p14:sldId id="572"/>
          </p14:sldIdLst>
        </p14:section>
        <p14:section name="Excuses people make" id="{4DF4669D-FDFE-F94F-A305-48BCB01F5892}">
          <p14:sldIdLst>
            <p14:sldId id="569"/>
            <p14:sldId id="565"/>
            <p14:sldId id="566"/>
            <p14:sldId id="578"/>
            <p14:sldId id="561"/>
            <p14:sldId id="579"/>
            <p14:sldId id="562"/>
            <p14:sldId id="560"/>
          </p14:sldIdLst>
        </p14:section>
        <p14:section name="Summary" id="{61BC4312-12E8-FD4E-B84A-74F8FD402E77}">
          <p14:sldIdLst>
            <p14:sldId id="539"/>
            <p14:sldId id="527"/>
            <p14:sldId id="563"/>
            <p14:sldId id="552"/>
            <p14:sldId id="564"/>
          </p14:sldIdLst>
        </p14:section>
        <p14:section name="END" id="{4E0A0EDE-3CC2-E940-BE62-F8189F8B91E0}">
          <p14:sldIdLst>
            <p14:sldId id="577"/>
            <p14:sldId id="580"/>
            <p14:sldId id="5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3" autoAdjust="0"/>
    <p:restoredTop sz="81058" autoAdjust="0"/>
  </p:normalViewPr>
  <p:slideViewPr>
    <p:cSldViewPr>
      <p:cViewPr>
        <p:scale>
          <a:sx n="55" d="100"/>
          <a:sy n="55" d="100"/>
        </p:scale>
        <p:origin x="-3368" y="-1440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85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it as putting in the</a:t>
            </a:r>
            <a:r>
              <a:rPr lang="en-US" baseline="0" dirty="0" smtClean="0"/>
              <a:t> right experimental controls. Can be time consuming but integral part of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A6564-4ED6-B44C-B803-7CFE4D9071B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1136576" y="2636912"/>
            <a:ext cx="446449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avoid disaster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9997363">
            <a:off x="1352635" y="1169405"/>
            <a:ext cx="690124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R.I.P.</a:t>
            </a:r>
            <a:endParaRPr lang="en-US" sz="2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3037" y="2367171"/>
            <a:ext cx="87399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 project is more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than a beautiful result!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273" y="1859340"/>
            <a:ext cx="86874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Starting with 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reproducibility </a:t>
            </a:r>
            <a:r>
              <a:rPr lang="en-US" sz="6600" b="1" i="1" dirty="0" smtClean="0">
                <a:solidFill>
                  <a:schemeClr val="bg1"/>
                </a:solidFill>
              </a:rPr>
              <a:t>early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helps saving time later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dirty="0" smtClean="0">
                <a:solidFill>
                  <a:srgbClr val="254061"/>
                </a:solidFill>
              </a:rPr>
              <a:t>helps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writing papers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2 at 15.1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8274514"/>
          </a:xfrm>
          <a:prstGeom prst="rect">
            <a:avLst/>
          </a:prstGeom>
        </p:spPr>
      </p:pic>
      <p:pic>
        <p:nvPicPr>
          <p:cNvPr id="6" name="Picture 5" descr="Screen Shot 2015-06-02 at 15.1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" y="2852936"/>
            <a:ext cx="8924326" cy="2820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02 at 15.4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7011" cy="6858000"/>
          </a:xfrm>
          <a:prstGeom prst="rect">
            <a:avLst/>
          </a:prstGeom>
        </p:spPr>
      </p:pic>
      <p:pic>
        <p:nvPicPr>
          <p:cNvPr id="3" name="Picture 2" descr="Screen Shot 2015-06-02 at 15.3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17" y="188640"/>
            <a:ext cx="4759907" cy="6453336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8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98216"/>
          </a:xfrm>
        </p:spPr>
        <p:txBody>
          <a:bodyPr/>
          <a:lstStyle/>
          <a:p>
            <a:r>
              <a:rPr lang="en-US" dirty="0" smtClean="0"/>
              <a:t>Why is well-documented and easily accessible </a:t>
            </a:r>
            <a:r>
              <a:rPr lang="en-US" dirty="0" err="1" smtClean="0"/>
              <a:t>code+data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9328150" cy="4339952"/>
          </a:xfrm>
        </p:spPr>
        <p:txBody>
          <a:bodyPr/>
          <a:lstStyle/>
          <a:p>
            <a:r>
              <a:rPr lang="en-US" dirty="0" smtClean="0"/>
              <a:t>Easy to look up numbers and put them in manuscript</a:t>
            </a:r>
          </a:p>
          <a:p>
            <a:r>
              <a:rPr lang="en-US" dirty="0" smtClean="0"/>
              <a:t>Be confident your figures and tables are up-to-date</a:t>
            </a:r>
          </a:p>
          <a:p>
            <a:r>
              <a:rPr lang="en-US" dirty="0" smtClean="0"/>
              <a:t>Numbers and result automatically update when data change.</a:t>
            </a:r>
          </a:p>
          <a:p>
            <a:r>
              <a:rPr lang="en-US" dirty="0" smtClean="0"/>
              <a:t>It is engaging and more eyes can look over the analysis.</a:t>
            </a:r>
          </a:p>
          <a:p>
            <a:r>
              <a:rPr lang="en-US" dirty="0" smtClean="0"/>
              <a:t>Easier to spot mistakes.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6-02 at 15.4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4149080"/>
            <a:ext cx="2997200" cy="1790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26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Reproducibility helps </a:t>
            </a:r>
            <a:r>
              <a:rPr lang="en-US" sz="9600" b="1" dirty="0" smtClean="0">
                <a:solidFill>
                  <a:schemeClr val="accent1">
                    <a:lumMod val="50000"/>
                  </a:schemeClr>
                </a:solidFill>
              </a:rPr>
              <a:t>arguing with reviewers</a:t>
            </a:r>
            <a:endParaRPr lang="en-US" sz="9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engaged reviewer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84784"/>
            <a:ext cx="6350992" cy="50292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b="1" dirty="0" smtClean="0"/>
              <a:t>Reviewer:</a:t>
            </a:r>
            <a:r>
              <a:rPr lang="en-US" dirty="0" smtClean="0"/>
              <a:t> “I downloaded the authors’ data and tried out a variation of their analysis which gave an insignificant result”</a:t>
            </a:r>
            <a:endParaRPr lang="en-US" dirty="0"/>
          </a:p>
          <a:p>
            <a:endParaRPr lang="en-US" sz="2800" b="1" dirty="0" smtClean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We</a:t>
            </a:r>
            <a:r>
              <a:rPr lang="en-US" sz="2800" dirty="0" smtClean="0"/>
              <a:t>: “Thank you, the reason is XXX  </a:t>
            </a:r>
            <a:r>
              <a:rPr lang="en-US" sz="2800" dirty="0"/>
              <a:t>a</a:t>
            </a:r>
            <a:r>
              <a:rPr lang="en-US" sz="2800" dirty="0" smtClean="0"/>
              <a:t>nd if you do YYY everything is fine.”</a:t>
            </a:r>
            <a:endParaRPr lang="en-US" sz="2800" dirty="0"/>
          </a:p>
        </p:txBody>
      </p:sp>
      <p:pic>
        <p:nvPicPr>
          <p:cNvPr id="4" name="Picture 3" descr="Screen Shot 2015-06-02 at 16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1124744"/>
            <a:ext cx="2504880" cy="2520000"/>
          </a:xfrm>
          <a:prstGeom prst="rect">
            <a:avLst/>
          </a:prstGeom>
        </p:spPr>
      </p:pic>
      <p:pic>
        <p:nvPicPr>
          <p:cNvPr id="5" name="Picture 4" descr="Screen Shot 2015-06-02 at 16.1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3933336"/>
            <a:ext cx="24995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enables </a:t>
            </a:r>
            <a:r>
              <a:rPr lang="en-US" sz="9600" b="1" dirty="0" smtClean="0">
                <a:solidFill>
                  <a:srgbClr val="254061"/>
                </a:solidFill>
              </a:rPr>
              <a:t>continuity </a:t>
            </a:r>
            <a:endParaRPr lang="en-US" sz="96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280" y="1859340"/>
            <a:ext cx="8913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am so busy, </a:t>
            </a:r>
          </a:p>
          <a:p>
            <a:pPr algn="ctr"/>
            <a:r>
              <a:rPr lang="en-US" sz="6600" i="1" dirty="0" smtClean="0"/>
              <a:t>I can’t remember all the details of all my projects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843677"/>
            <a:ext cx="81369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did this analysis 6 months ago. </a:t>
            </a:r>
          </a:p>
          <a:p>
            <a:pPr algn="ctr"/>
            <a:r>
              <a:rPr lang="en-US" sz="6600" i="1" dirty="0" smtClean="0"/>
              <a:t>Of course I can’t remember all the details any more …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6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185727"/>
            <a:ext cx="92170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“</a:t>
            </a:r>
            <a:r>
              <a:rPr lang="en-US" sz="6000" i="1" dirty="0" smtClean="0"/>
              <a:t>My PI said I should continue the project of a previous postdoc. </a:t>
            </a:r>
          </a:p>
          <a:p>
            <a:pPr algn="ctr"/>
            <a:endParaRPr lang="en-US" sz="6000" i="1" dirty="0" smtClean="0"/>
          </a:p>
          <a:p>
            <a:pPr algn="ctr"/>
            <a:r>
              <a:rPr lang="en-US" sz="6000" i="1" dirty="0" smtClean="0"/>
              <a:t>But that postdoc is long gone and hasn’t saved any scripts or data</a:t>
            </a:r>
            <a:r>
              <a:rPr lang="en-US" sz="6000" dirty="0" smtClean="0"/>
              <a:t>.”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183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build your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reputation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3 at 17.13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" y="0"/>
            <a:ext cx="984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3 at 08.2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" y="3172"/>
            <a:ext cx="9905999" cy="68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7-03 at 14.57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" y="-23695"/>
            <a:ext cx="3017520" cy="6858000"/>
          </a:xfrm>
          <a:prstGeom prst="rect">
            <a:avLst/>
          </a:prstGeom>
        </p:spPr>
      </p:pic>
      <p:pic>
        <p:nvPicPr>
          <p:cNvPr id="2" name="Picture 1" descr="F2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80" y="116632"/>
            <a:ext cx="7611154" cy="65527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03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98" y="-747464"/>
            <a:ext cx="10024558" cy="7776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721316" y="3481025"/>
            <a:ext cx="5750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www.sciencemag.org</a:t>
            </a:r>
            <a:r>
              <a:rPr lang="en-US" sz="1600" dirty="0"/>
              <a:t>/content/348/6242/1422/F1.large.jpg</a:t>
            </a:r>
          </a:p>
        </p:txBody>
      </p:sp>
    </p:spTree>
    <p:extLst>
      <p:ext uri="{BB962C8B-B14F-4D97-AF65-F5344CB8AC3E}">
        <p14:creationId xmlns:p14="http://schemas.microsoft.com/office/powerpoint/2010/main" val="162666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7.2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16632"/>
            <a:ext cx="96823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-What-Mem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3" y="1933146"/>
            <a:ext cx="7464314" cy="29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351509"/>
            <a:ext cx="84969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Mind your own business</a:t>
            </a:r>
            <a:r>
              <a:rPr lang="en-US" sz="6600" dirty="0" smtClean="0"/>
              <a:t>!</a:t>
            </a:r>
          </a:p>
          <a:p>
            <a:pPr algn="ctr"/>
            <a:r>
              <a:rPr lang="en-US" sz="6600" dirty="0" smtClean="0"/>
              <a:t>I document my data the way I want!”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972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508" y="1351509"/>
            <a:ext cx="885698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Excel works just fine</a:t>
            </a:r>
            <a:r>
              <a:rPr lang="en-US" sz="6600" dirty="0" smtClean="0"/>
              <a:t>. 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 smtClean="0"/>
              <a:t>I don’t need any fancy R or Python or whatever.”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472" y="440660"/>
            <a:ext cx="95050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000" dirty="0" smtClean="0"/>
              <a:t>Sounds alright, but my code and data are </a:t>
            </a:r>
            <a:r>
              <a:rPr lang="en-US" sz="6000" b="1" dirty="0" smtClean="0"/>
              <a:t>spread over so many hard drives and directories</a:t>
            </a:r>
            <a:r>
              <a:rPr lang="en-US" sz="6000" dirty="0" smtClean="0"/>
              <a:t> that it would just be too much work to collect them all in one place”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717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neyHarris_Miracle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29" y="912456"/>
            <a:ext cx="5261543" cy="5945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Science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AbadiMT-CondensedExtraBold"/>
              </a:rPr>
              <a:t>≠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miracles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637" y="1351509"/>
            <a:ext cx="655272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field is very </a:t>
            </a:r>
            <a:r>
              <a:rPr lang="en-US" sz="6600" b="1" dirty="0" smtClean="0"/>
              <a:t>competitive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and I can’t risk </a:t>
            </a:r>
            <a:r>
              <a:rPr lang="en-US" sz="6600" b="1" dirty="0" smtClean="0"/>
              <a:t>wasting time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11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859340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“We can always sort out the code and data </a:t>
            </a:r>
          </a:p>
          <a:p>
            <a:pPr algn="ctr"/>
            <a:r>
              <a:rPr lang="en-US" sz="6600" b="1" dirty="0" smtClean="0"/>
              <a:t>after submission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482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740" y="1859340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“It’s only the </a:t>
            </a:r>
            <a:r>
              <a:rPr lang="en-US" sz="6600" b="1" dirty="0" smtClean="0"/>
              <a:t>result</a:t>
            </a:r>
            <a:r>
              <a:rPr lang="en-US" sz="6600" dirty="0" smtClean="0"/>
              <a:t> that matters!”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274" y="1351509"/>
            <a:ext cx="87134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“I’d rather do </a:t>
            </a:r>
          </a:p>
          <a:p>
            <a:pPr algn="ctr"/>
            <a:r>
              <a:rPr lang="en-US" sz="6600" b="1" dirty="0" smtClean="0"/>
              <a:t>real science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than tidy up </a:t>
            </a:r>
          </a:p>
          <a:p>
            <a:pPr algn="ctr"/>
            <a:r>
              <a:rPr lang="en-US" sz="6600" dirty="0" smtClean="0"/>
              <a:t>my data”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672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shot-2014-06-06-at-15-19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0" y="332657"/>
            <a:ext cx="9173534" cy="5904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472" y="623731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scientificbsides.wordpress.com</a:t>
            </a:r>
            <a:r>
              <a:rPr lang="en-US" sz="1400" dirty="0"/>
              <a:t>/2014/05/26/methods-vs-insights-4-the-four-stages-of-a-project-and-the-fifth-you-should-avoid/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2864768" y="1772816"/>
            <a:ext cx="792088" cy="122413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904" y="3861048"/>
            <a:ext cx="4584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ore scripting and coding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0200" y="476672"/>
            <a:ext cx="9328150" cy="5924128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Reproducibility is important for</a:t>
            </a:r>
          </a:p>
          <a:p>
            <a:pPr>
              <a:spcAft>
                <a:spcPts val="2400"/>
              </a:spcAft>
            </a:pPr>
            <a:r>
              <a:rPr lang="en-US" sz="4800" dirty="0" err="1" smtClean="0"/>
              <a:t>Phd</a:t>
            </a:r>
            <a:r>
              <a:rPr lang="en-US" sz="4800" dirty="0" smtClean="0"/>
              <a:t> students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Postdocs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PIs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304928" y="1844824"/>
            <a:ext cx="5238297" cy="1728192"/>
            <a:chOff x="4448944" y="1844824"/>
            <a:chExt cx="5238297" cy="1728192"/>
          </a:xfrm>
        </p:grpSpPr>
        <p:sp>
          <p:nvSpPr>
            <p:cNvPr id="6" name="TextBox 5"/>
            <p:cNvSpPr txBox="1"/>
            <p:nvPr/>
          </p:nvSpPr>
          <p:spPr>
            <a:xfrm>
              <a:off x="4664968" y="1985645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0000"/>
                  </a:solidFill>
                </a:rPr>
                <a:t>Learn tools and apply in daily work!</a:t>
              </a:r>
              <a:endParaRPr lang="en-US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4448944" y="1844824"/>
              <a:ext cx="0" cy="172819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1928664" y="4077072"/>
            <a:ext cx="6696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Create a ‘</a:t>
            </a:r>
            <a:r>
              <a:rPr lang="en-US" sz="4400" b="1" dirty="0" smtClean="0">
                <a:solidFill>
                  <a:srgbClr val="FF0000"/>
                </a:solidFill>
              </a:rPr>
              <a:t>culture of reproducibility</a:t>
            </a:r>
            <a:r>
              <a:rPr lang="en-US" sz="4400" dirty="0" smtClean="0">
                <a:solidFill>
                  <a:srgbClr val="FF0000"/>
                </a:solidFill>
              </a:rPr>
              <a:t>’ in your lab!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0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opped-Pizza-and-be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2480" y="260648"/>
            <a:ext cx="6147837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Next speaker:</a:t>
            </a: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Gordon Brown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(CRUK CI)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Tools for Computational Reproducibility</a:t>
            </a:r>
          </a:p>
          <a:p>
            <a:r>
              <a:rPr lang="en-US" sz="2800" dirty="0">
                <a:solidFill>
                  <a:schemeClr val="bg1"/>
                </a:solidFill>
              </a:rPr>
              <a:t>Lowering the Cost of Reproducibility</a:t>
            </a:r>
          </a:p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1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ropped-Pizza-and-be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2480" y="260648"/>
            <a:ext cx="6571030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Postdoc Master Class on Reproducibility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The current speaker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Gordon Brown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Stephen </a:t>
            </a:r>
            <a:r>
              <a:rPr lang="en-US" sz="2800" dirty="0" err="1" smtClean="0">
                <a:solidFill>
                  <a:schemeClr val="bg1">
                    <a:lumMod val="95000"/>
                  </a:schemeClr>
                </a:solidFill>
              </a:rPr>
              <a:t>Eglen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Wednesday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08 July 2015,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18:30-20: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00</a:t>
            </a:r>
          </a:p>
          <a:p>
            <a:endParaRPr lang="en-US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</a:rPr>
              <a:t>Gurdon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</a:rPr>
              <a:t>Institute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Tea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Room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pic>
        <p:nvPicPr>
          <p:cNvPr id="3" name="Picture 2" descr="Screen Shot 2015-05-02 at 17.5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2" y="2297160"/>
            <a:ext cx="7949108" cy="4300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4" name="TextBox 3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11914</TotalTime>
  <Words>774</Words>
  <Application>Microsoft Macintosh PowerPoint</Application>
  <PresentationFormat>A4 Paper (210x297 mm)</PresentationFormat>
  <Paragraphs>173</Paragraphs>
  <Slides>51</Slides>
  <Notes>4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CRILayoutWhite</vt:lpstr>
      <vt:lpstr>5 selfish reasons to work reproducibly</vt:lpstr>
      <vt:lpstr>Systems Genetics of Cancer</vt:lpstr>
      <vt:lpstr>PowerPoint Presentation</vt:lpstr>
      <vt:lpstr>Science ≠ miracles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Reproducible Research</vt:lpstr>
      <vt:lpstr>PowerPoint Presentation</vt:lpstr>
      <vt:lpstr>PowerPoint Presentation</vt:lpstr>
      <vt:lpstr>Reproducibility helps to  avoid disaster</vt:lpstr>
      <vt:lpstr>Anatomy of the NFB pathway</vt:lpstr>
      <vt:lpstr>What a nice result!</vt:lpstr>
      <vt:lpstr>PowerPoint Presentation</vt:lpstr>
      <vt:lpstr>PowerPoint Presentation</vt:lpstr>
      <vt:lpstr>Reproducibility  helps  writing papers</vt:lpstr>
      <vt:lpstr>PowerPoint Presentation</vt:lpstr>
      <vt:lpstr>PowerPoint Presentation</vt:lpstr>
      <vt:lpstr>Why is well-documented and easily accessible code+data useful?</vt:lpstr>
      <vt:lpstr>Reproducibility helps arguing with reviewers</vt:lpstr>
      <vt:lpstr>A very engaged reviewer</vt:lpstr>
      <vt:lpstr>Reproducibility enables continuity </vt:lpstr>
      <vt:lpstr>PowerPoint Presentation</vt:lpstr>
      <vt:lpstr>PowerPoint Presentation</vt:lpstr>
      <vt:lpstr>PowerPoint Presentation</vt:lpstr>
      <vt:lpstr>Reproducibility helps to build your reputation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selfish reasons to work reproducibly</vt:lpstr>
      <vt:lpstr>When do you need to worry about reproducibility?</vt:lpstr>
      <vt:lpstr>PowerPoint Presentation</vt:lpstr>
      <vt:lpstr>Scientific SOFT SKILLS</vt:lpstr>
      <vt:lpstr>PowerPoint Presentation</vt:lpstr>
      <vt:lpstr>5 selfish reasons to work reproducibly</vt:lpstr>
      <vt:lpstr>PowerPoint Presentation</vt:lpstr>
      <vt:lpstr>PowerPoint Presentation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390</cp:revision>
  <cp:lastPrinted>2011-03-27T18:25:47Z</cp:lastPrinted>
  <dcterms:created xsi:type="dcterms:W3CDTF">2011-03-15T13:12:14Z</dcterms:created>
  <dcterms:modified xsi:type="dcterms:W3CDTF">2015-07-03T14:23:32Z</dcterms:modified>
</cp:coreProperties>
</file>